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9BE938-0BF4-48CE-9E59-906F30C4DE44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595234-E718-4D32-80B6-AA80DB8DE6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High Current Testing of Molded Case Circuit Breakers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Jim Doran x4515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Picture 2" descr="Gov. considers bill that could impact Dominion Power 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2873691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66208"/>
              </p:ext>
            </p:extLst>
          </p:nvPr>
        </p:nvGraphicFramePr>
        <p:xfrm>
          <a:off x="1524000" y="1084481"/>
          <a:ext cx="7034212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3" imgW="7034760" imgH="2349000" progId="Photoshop.Image.13">
                  <p:embed/>
                </p:oleObj>
              </mc:Choice>
              <mc:Fallback>
                <p:oleObj name="Image" r:id="rId3" imgW="7034760" imgH="2349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084481"/>
                        <a:ext cx="7034212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57200"/>
            <a:ext cx="38833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Breaker Faults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5486400"/>
            <a:ext cx="446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DENB" pitchFamily="2" charset="0"/>
              </a:rPr>
              <a:t>Undervoltage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DENB" pitchFamily="2" charset="0"/>
              </a:rPr>
              <a:t> Condition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DENB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4739" y="1219200"/>
            <a:ext cx="609600" cy="2260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3760371"/>
            <a:ext cx="50946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FARGOF" pitchFamily="2" charset="0"/>
              </a:rPr>
              <a:t>P = V * I</a:t>
            </a:r>
            <a:endParaRPr lang="en-US" sz="8000" dirty="0">
              <a:solidFill>
                <a:schemeClr val="bg2">
                  <a:lumMod val="25000"/>
                </a:schemeClr>
              </a:solidFill>
              <a:latin typeface="FARGOF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1200" y="3962400"/>
            <a:ext cx="8382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88171" y="4114800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75864" y="4038600"/>
            <a:ext cx="0" cy="838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248400" y="3836571"/>
            <a:ext cx="1219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28532" y="3357781"/>
            <a:ext cx="1796068" cy="6046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8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919891"/>
              </p:ext>
            </p:extLst>
          </p:nvPr>
        </p:nvGraphicFramePr>
        <p:xfrm>
          <a:off x="990600" y="1536699"/>
          <a:ext cx="7161212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3" imgW="7161840" imgH="2628360" progId="Photoshop.Image.13">
                  <p:embed/>
                </p:oleObj>
              </mc:Choice>
              <mc:Fallback>
                <p:oleObj name="Image" r:id="rId3" imgW="7161840" imgH="2628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536699"/>
                        <a:ext cx="7161212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57200"/>
            <a:ext cx="38833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Breaker Faults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4876800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DENB" pitchFamily="2" charset="0"/>
              </a:rPr>
              <a:t>Motor Ground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DENB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1905000"/>
            <a:ext cx="609600" cy="2260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123470"/>
              </p:ext>
            </p:extLst>
          </p:nvPr>
        </p:nvGraphicFramePr>
        <p:xfrm>
          <a:off x="1066800" y="1650315"/>
          <a:ext cx="7110412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Image" r:id="rId3" imgW="7111080" imgH="2374560" progId="Photoshop.Image.13">
                  <p:embed/>
                </p:oleObj>
              </mc:Choice>
              <mc:Fallback>
                <p:oleObj name="Image" r:id="rId3" imgW="7111080" imgH="2374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650315"/>
                        <a:ext cx="7110412" cy="237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57200"/>
            <a:ext cx="38833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Breaker Faults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4571999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DENB" pitchFamily="2" charset="0"/>
              </a:rPr>
              <a:t>Motor Overload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DENB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1878916"/>
            <a:ext cx="609600" cy="2260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57200"/>
            <a:ext cx="371403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Thermal Trips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271368"/>
              </p:ext>
            </p:extLst>
          </p:nvPr>
        </p:nvGraphicFramePr>
        <p:xfrm>
          <a:off x="459957" y="1600200"/>
          <a:ext cx="3403715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Image" r:id="rId3" imgW="4025160" imgH="4190400" progId="Photoshop.Image.13">
                  <p:embed/>
                </p:oleObj>
              </mc:Choice>
              <mc:Fallback>
                <p:oleObj name="Image" r:id="rId3" imgW="4025160" imgH="41904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957" y="1600200"/>
                        <a:ext cx="3403715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92161"/>
              </p:ext>
            </p:extLst>
          </p:nvPr>
        </p:nvGraphicFramePr>
        <p:xfrm>
          <a:off x="4724400" y="1600200"/>
          <a:ext cx="3657600" cy="344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Image" r:id="rId5" imgW="4494960" imgH="4228560" progId="Photoshop.Image.13">
                  <p:embed/>
                </p:oleObj>
              </mc:Choice>
              <mc:Fallback>
                <p:oleObj name="Image" r:id="rId5" imgW="4494960" imgH="4228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600200"/>
                        <a:ext cx="3657600" cy="3441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50122" y="6019800"/>
            <a:ext cx="306045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>Reference  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800" b="1" dirty="0" err="1" smtClean="0">
                <a:solidFill>
                  <a:schemeClr val="accent1">
                    <a:lumMod val="75000"/>
                  </a:schemeClr>
                </a:solidFill>
              </a:rPr>
              <a:t>Csanya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, March 2011):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>      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[Circuit Breaker Illustration].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Retrieved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April 25, 2014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             from http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://electrical-engineering-portal.com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5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57200"/>
            <a:ext cx="380758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Breaker Curve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6" name="Picture 4" descr="http://electrical-engineering-portal.com/wp-content/uploads/time-current-curv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3810000" cy="59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6289808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Multiple of Rated Current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057400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in Seconds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Logarithmic Scale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2895600"/>
            <a:ext cx="21336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4380" y="1035992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 MP 782AE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3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57200"/>
            <a:ext cx="521751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Instantaneous Trips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917195"/>
              </p:ext>
            </p:extLst>
          </p:nvPr>
        </p:nvGraphicFramePr>
        <p:xfrm>
          <a:off x="1143000" y="1676400"/>
          <a:ext cx="7020736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Image" r:id="rId3" imgW="5612400" imgH="2984040" progId="Photoshop.Image.13">
                  <p:embed/>
                </p:oleObj>
              </mc:Choice>
              <mc:Fallback>
                <p:oleObj name="Image" r:id="rId3" imgW="5612400" imgH="2984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676400"/>
                        <a:ext cx="7020736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2362200"/>
            <a:ext cx="185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cmeFont" pitchFamily="2" charset="0"/>
              </a:rPr>
              <a:t>Magnetic Field</a:t>
            </a:r>
            <a:endParaRPr lang="en-US" dirty="0">
              <a:solidFill>
                <a:srgbClr val="FF0000"/>
              </a:solidFill>
              <a:latin typeface="AcmeFont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62400" y="2731532"/>
            <a:ext cx="381000" cy="8117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47698" y="5446752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cmeFont" pitchFamily="2" charset="0"/>
              </a:rPr>
              <a:t>Breaker Closed</a:t>
            </a:r>
            <a:endParaRPr lang="en-US" dirty="0">
              <a:solidFill>
                <a:srgbClr val="FF0000"/>
              </a:solidFill>
              <a:latin typeface="AcmeFo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410200"/>
            <a:ext cx="203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cmeFont" pitchFamily="2" charset="0"/>
              </a:rPr>
              <a:t>Breaker Tripped</a:t>
            </a:r>
            <a:endParaRPr lang="en-US" dirty="0">
              <a:solidFill>
                <a:srgbClr val="FF0000"/>
              </a:solidFill>
              <a:latin typeface="AcmeFo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267" y="6211669"/>
            <a:ext cx="306045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>Reference  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800" b="1" dirty="0" err="1" smtClean="0">
                <a:solidFill>
                  <a:schemeClr val="accent1">
                    <a:lumMod val="75000"/>
                  </a:schemeClr>
                </a:solidFill>
              </a:rPr>
              <a:t>Csanya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, March 2011):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>      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[Circuit Breaker Illustration].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Retrieved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April 25, 2014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             from http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://electrical-engineering-portal.com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57200"/>
            <a:ext cx="420102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Breaker Testing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362200"/>
            <a:ext cx="2895600" cy="1143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05450" y="2362200"/>
            <a:ext cx="2895600" cy="1143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3725" y="2362200"/>
            <a:ext cx="2895600" cy="1143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3905" y="2733645"/>
            <a:ext cx="106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cmeFont" pitchFamily="2" charset="0"/>
              </a:rPr>
              <a:t>UNSAT</a:t>
            </a:r>
            <a:endParaRPr lang="en-US" sz="2000" dirty="0">
              <a:latin typeface="AcmeFo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4722" y="2819400"/>
            <a:ext cx="106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cmeFont" pitchFamily="2" charset="0"/>
              </a:rPr>
              <a:t>UNSAT</a:t>
            </a:r>
            <a:endParaRPr lang="en-US" sz="2000" dirty="0">
              <a:latin typeface="AcmeFo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6550" y="2573179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HAMDENB" pitchFamily="2" charset="0"/>
              </a:rPr>
              <a:t>SAT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382480" y="1983343"/>
            <a:ext cx="132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Low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6684722" y="1891844"/>
            <a:ext cx="132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High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3531596" y="1639669"/>
            <a:ext cx="194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Allowable Trip Range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429000" y="3581400"/>
            <a:ext cx="0" cy="11824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68227" y="3581400"/>
            <a:ext cx="0" cy="11824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9524" y="4763869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Breaker Stays Closed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4820245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Breaker Trips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14836" y="5451693"/>
            <a:ext cx="439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DENB" pitchFamily="2" charset="0"/>
              </a:rPr>
              <a:t>Minimum of Two Tests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DEN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0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Any Questions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Jim Doran x4515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Picture 2" descr="Gov. considers bill that could impact Dominion Power 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2873691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17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286578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Objectives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689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Upon completion of this class, you will be able to: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305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State the safety precautions which are required when testing molded case circuit breakers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State the faults that are protected against with both thermal and magnetic circuit breaker trips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Explain why a circuit breakers are ambient compensated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Explain the differences between a thermal and magnetic circuit breaker trips.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29406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Objectives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(continued)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305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Determine a molded case breaker’s rating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5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Determine the instantaneous trip point of a molded case circuit breaker in accordance with C MP 782AE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5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Determine the thermal overload test current of a molded case circuit breaker in accordance with C MP 782AE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5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Describe and demonstrate connecting the Multi-amp CB 8130 to a molded case circuit breaker for circuit breaker high current testing in accordance with C MP 782AE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5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Describe and demonstrate the setup of the Multi-amp CB 8130 in accordance with C MP 782AE for both thermal and instantaneous circuit breaker high current testing.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29406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Objectives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(continued)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30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1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Explain the purpose of the 5 minute wait between phases during thermal trip testing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 startAt="10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Identify the three states of a molded case circuit breaker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 startAt="10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1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Demonstrate the ability to perform high current testing of molded case circuit breakers.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B-8130 after retrofit with MAC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333750" cy="3314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3505200"/>
            <a:ext cx="451598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Bodoni MT Black" pitchFamily="18" charset="0"/>
              </a:rPr>
              <a:t>=</a:t>
            </a:r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doni MT Black" pitchFamily="18" charset="0"/>
              </a:rPr>
              <a:t> </a:t>
            </a:r>
            <a:r>
              <a:rPr lang="en-US" sz="8000" dirty="0" smtClean="0">
                <a:solidFill>
                  <a:srgbClr val="5A8B25"/>
                </a:solidFill>
                <a:latin typeface="Bodoni MT Black" pitchFamily="18" charset="0"/>
              </a:rPr>
              <a:t>$$$$$</a:t>
            </a:r>
            <a:endParaRPr lang="en-US" sz="8000" dirty="0">
              <a:solidFill>
                <a:srgbClr val="5A8B25"/>
              </a:solidFill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57200"/>
            <a:ext cx="420102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Breaker Testing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57200"/>
            <a:ext cx="37452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Class Preview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4578" y="1905000"/>
            <a:ext cx="7090404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NCONA" pitchFamily="2" charset="0"/>
              </a:rPr>
              <a:t>13:00 – 13:50 – Lecture</a:t>
            </a:r>
          </a:p>
          <a:p>
            <a:pPr algn="ctr"/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ANCONA" pitchFamily="2" charset="0"/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NCONA" pitchFamily="2" charset="0"/>
              </a:rPr>
              <a:t>14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NCONA" pitchFamily="2" charset="0"/>
                <a:sym typeface="Wingdings" panose="05000000000000000000" pitchFamily="2" charset="2"/>
              </a:rPr>
              <a:t>:00 – 14:50 – Lab</a:t>
            </a:r>
          </a:p>
          <a:p>
            <a:pPr algn="ctr"/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ANCONA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NCONA" pitchFamily="2" charset="0"/>
                <a:sym typeface="Wingdings" panose="05000000000000000000" pitchFamily="2" charset="2"/>
              </a:rPr>
              <a:t>15:00 – 16:00 – Review and Test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NCONA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57200"/>
            <a:ext cx="432503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Circuit Breakers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8125"/>
              </p:ext>
            </p:extLst>
          </p:nvPr>
        </p:nvGraphicFramePr>
        <p:xfrm>
          <a:off x="685800" y="1998617"/>
          <a:ext cx="203690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3" imgW="1294920" imgH="1841040" progId="Photoshop.Image.13">
                  <p:embed/>
                </p:oleObj>
              </mc:Choice>
              <mc:Fallback>
                <p:oleObj name="Image" r:id="rId3" imgW="1294920" imgH="1841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998617"/>
                        <a:ext cx="203690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16812"/>
              </p:ext>
            </p:extLst>
          </p:nvPr>
        </p:nvGraphicFramePr>
        <p:xfrm>
          <a:off x="4629830" y="2362200"/>
          <a:ext cx="42799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5" imgW="4279320" imgH="1929960" progId="Photoshop.Image.13">
                  <p:embed/>
                </p:oleObj>
              </mc:Choice>
              <mc:Fallback>
                <p:oleObj name="Image" r:id="rId5" imgW="4279320" imgH="19299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9830" y="2362200"/>
                        <a:ext cx="4279900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352800" y="2989217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3446417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1646702"/>
            <a:ext cx="168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cmeFont" pitchFamily="2" charset="0"/>
              </a:rPr>
              <a:t>Thermal Trip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cmeFo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4541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cmeFont" pitchFamily="2" charset="0"/>
              </a:rPr>
              <a:t>Magnetic Trip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cmeFont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326994" y="4114800"/>
            <a:ext cx="369206" cy="38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39000" y="2016034"/>
            <a:ext cx="272597" cy="5747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5293380"/>
            <a:ext cx="6436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DENB" pitchFamily="2" charset="0"/>
              </a:rPr>
              <a:t>Thermal Magnetic Circuit Breaker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DEN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4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57200"/>
            <a:ext cx="38833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Breaker Faults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581395"/>
              </p:ext>
            </p:extLst>
          </p:nvPr>
        </p:nvGraphicFramePr>
        <p:xfrm>
          <a:off x="609600" y="1219200"/>
          <a:ext cx="1828800" cy="259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3" imgW="1294920" imgH="1841040" progId="Photoshop.Image.13">
                  <p:embed/>
                </p:oleObj>
              </mc:Choice>
              <mc:Fallback>
                <p:oleObj name="Image" r:id="rId3" imgW="1294920" imgH="1841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219200"/>
                        <a:ext cx="1828800" cy="2599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84965"/>
              </p:ext>
            </p:extLst>
          </p:nvPr>
        </p:nvGraphicFramePr>
        <p:xfrm>
          <a:off x="4953000" y="3446417"/>
          <a:ext cx="387845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" r:id="rId5" imgW="5523480" imgH="4520520" progId="Photoshop.Image.13">
                  <p:embed/>
                </p:oleObj>
              </mc:Choice>
              <mc:Fallback>
                <p:oleObj name="Image" r:id="rId5" imgW="5523480" imgH="4520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3446417"/>
                        <a:ext cx="3878450" cy="317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1981200" y="3962400"/>
            <a:ext cx="392974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71600" y="4114800"/>
            <a:ext cx="469174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38200" y="4267200"/>
            <a:ext cx="533802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981200" y="3505200"/>
            <a:ext cx="0" cy="457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371600" y="3505200"/>
            <a:ext cx="8709" cy="6096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38200" y="3505200"/>
            <a:ext cx="0" cy="76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62000" y="4191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04109" y="4038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04999" y="387339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http://www.eriding.net/media/photos/communication/040507_cbrown_mp_comm_deat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34" y="3253234"/>
            <a:ext cx="1733550" cy="13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2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57200"/>
            <a:ext cx="38833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Breaker Faults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70645"/>
              </p:ext>
            </p:extLst>
          </p:nvPr>
        </p:nvGraphicFramePr>
        <p:xfrm>
          <a:off x="1066800" y="1828800"/>
          <a:ext cx="6970712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6971400" imgH="2412360" progId="Photoshop.Image.13">
                  <p:embed/>
                </p:oleObj>
              </mc:Choice>
              <mc:Fallback>
                <p:oleObj name="Image" r:id="rId3" imgW="6971400" imgH="2412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828800"/>
                        <a:ext cx="6970712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237162" y="300672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37162" y="3586162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28800" y="4572000"/>
            <a:ext cx="558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DENB" pitchFamily="2" charset="0"/>
              </a:rPr>
              <a:t>Phase to Phase Short Circuit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DENB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1905000"/>
            <a:ext cx="609600" cy="2260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0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</TotalTime>
  <Words>312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AcmeFont</vt:lpstr>
      <vt:lpstr>ANCONA</vt:lpstr>
      <vt:lpstr>Arial</vt:lpstr>
      <vt:lpstr>Arial Black</vt:lpstr>
      <vt:lpstr>Bodoni MT Black</vt:lpstr>
      <vt:lpstr>FARGOF</vt:lpstr>
      <vt:lpstr>HAMDENB</vt:lpstr>
      <vt:lpstr>Lucida Sans Unicode</vt:lpstr>
      <vt:lpstr>Verdana</vt:lpstr>
      <vt:lpstr>Wingdings</vt:lpstr>
      <vt:lpstr>Wingdings 2</vt:lpstr>
      <vt:lpstr>Wingdings 3</vt:lpstr>
      <vt:lpstr>Concourse</vt:lpstr>
      <vt:lpstr>Image</vt:lpstr>
      <vt:lpstr>High Current Testing of Molded Case Circuit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</vt:lpstr>
    </vt:vector>
  </TitlesOfParts>
  <Company>Dominion Resources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Current Testing of Molded Case Circuit Breakers</dc:title>
  <dc:creator>jame636</dc:creator>
  <cp:lastModifiedBy>Jim's</cp:lastModifiedBy>
  <cp:revision>18</cp:revision>
  <dcterms:created xsi:type="dcterms:W3CDTF">2014-05-08T19:16:35Z</dcterms:created>
  <dcterms:modified xsi:type="dcterms:W3CDTF">2014-06-17T08:32:43Z</dcterms:modified>
</cp:coreProperties>
</file>